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6" r:id="rId3"/>
    <p:sldId id="277" r:id="rId4"/>
    <p:sldId id="278" r:id="rId5"/>
    <p:sldId id="279" r:id="rId6"/>
    <p:sldId id="280" r:id="rId7"/>
    <p:sldId id="281" r:id="rId8"/>
    <p:sldId id="283" r:id="rId9"/>
    <p:sldId id="269" r:id="rId10"/>
    <p:sldId id="282" r:id="rId11"/>
    <p:sldId id="284" r:id="rId12"/>
    <p:sldId id="285" r:id="rId13"/>
    <p:sldId id="275" r:id="rId14"/>
  </p:sldIdLst>
  <p:sldSz cx="12192000" cy="6858000"/>
  <p:notesSz cx="6858000" cy="9144000"/>
  <p:defaultTextStyle>
    <a:defPPr>
      <a:defRPr lang="it-IT"/>
    </a:defPPr>
    <a:lvl1pPr algn="l" rtl="0" fontAlgn="base">
      <a:spcBef>
        <a:spcPct val="0"/>
      </a:spcBef>
      <a:spcAft>
        <a:spcPct val="0"/>
      </a:spcAft>
      <a:defRPr kern="1200">
        <a:solidFill>
          <a:srgbClr val="000000"/>
        </a:solidFill>
        <a:latin typeface="Arial" pitchFamily="34" charset="0"/>
        <a:ea typeface="Helvetica"/>
        <a:cs typeface="Helvetica"/>
        <a:sym typeface="Calibri" pitchFamily="34" charset="0"/>
      </a:defRPr>
    </a:lvl1pPr>
    <a:lvl2pPr marL="457200" algn="l" rtl="0" fontAlgn="base">
      <a:spcBef>
        <a:spcPct val="0"/>
      </a:spcBef>
      <a:spcAft>
        <a:spcPct val="0"/>
      </a:spcAft>
      <a:defRPr kern="1200">
        <a:solidFill>
          <a:srgbClr val="000000"/>
        </a:solidFill>
        <a:latin typeface="Arial" pitchFamily="34" charset="0"/>
        <a:ea typeface="Helvetica"/>
        <a:cs typeface="Helvetica"/>
        <a:sym typeface="Calibri" pitchFamily="34" charset="0"/>
      </a:defRPr>
    </a:lvl2pPr>
    <a:lvl3pPr marL="914400" algn="l" rtl="0" fontAlgn="base">
      <a:spcBef>
        <a:spcPct val="0"/>
      </a:spcBef>
      <a:spcAft>
        <a:spcPct val="0"/>
      </a:spcAft>
      <a:defRPr kern="1200">
        <a:solidFill>
          <a:srgbClr val="000000"/>
        </a:solidFill>
        <a:latin typeface="Arial" pitchFamily="34" charset="0"/>
        <a:ea typeface="Helvetica"/>
        <a:cs typeface="Helvetica"/>
        <a:sym typeface="Calibri" pitchFamily="34" charset="0"/>
      </a:defRPr>
    </a:lvl3pPr>
    <a:lvl4pPr marL="1371600" algn="l" rtl="0" fontAlgn="base">
      <a:spcBef>
        <a:spcPct val="0"/>
      </a:spcBef>
      <a:spcAft>
        <a:spcPct val="0"/>
      </a:spcAft>
      <a:defRPr kern="1200">
        <a:solidFill>
          <a:srgbClr val="000000"/>
        </a:solidFill>
        <a:latin typeface="Arial" pitchFamily="34" charset="0"/>
        <a:ea typeface="Helvetica"/>
        <a:cs typeface="Helvetica"/>
        <a:sym typeface="Calibri" pitchFamily="34" charset="0"/>
      </a:defRPr>
    </a:lvl4pPr>
    <a:lvl5pPr marL="1828800" algn="l" rtl="0" fontAlgn="base">
      <a:spcBef>
        <a:spcPct val="0"/>
      </a:spcBef>
      <a:spcAft>
        <a:spcPct val="0"/>
      </a:spcAft>
      <a:defRPr kern="1200">
        <a:solidFill>
          <a:srgbClr val="000000"/>
        </a:solidFill>
        <a:latin typeface="Arial" pitchFamily="34" charset="0"/>
        <a:ea typeface="Helvetica"/>
        <a:cs typeface="Helvetica"/>
        <a:sym typeface="Calibri" pitchFamily="34" charset="0"/>
      </a:defRPr>
    </a:lvl5pPr>
    <a:lvl6pPr marL="2286000" algn="l" defTabSz="914400" rtl="0" eaLnBrk="1" latinLnBrk="0" hangingPunct="1">
      <a:defRPr kern="1200">
        <a:solidFill>
          <a:srgbClr val="000000"/>
        </a:solidFill>
        <a:latin typeface="Arial" pitchFamily="34" charset="0"/>
        <a:ea typeface="Helvetica"/>
        <a:cs typeface="Helvetica"/>
        <a:sym typeface="Calibri" pitchFamily="34" charset="0"/>
      </a:defRPr>
    </a:lvl6pPr>
    <a:lvl7pPr marL="2743200" algn="l" defTabSz="914400" rtl="0" eaLnBrk="1" latinLnBrk="0" hangingPunct="1">
      <a:defRPr kern="1200">
        <a:solidFill>
          <a:srgbClr val="000000"/>
        </a:solidFill>
        <a:latin typeface="Arial" pitchFamily="34" charset="0"/>
        <a:ea typeface="Helvetica"/>
        <a:cs typeface="Helvetica"/>
        <a:sym typeface="Calibri" pitchFamily="34" charset="0"/>
      </a:defRPr>
    </a:lvl7pPr>
    <a:lvl8pPr marL="3200400" algn="l" defTabSz="914400" rtl="0" eaLnBrk="1" latinLnBrk="0" hangingPunct="1">
      <a:defRPr kern="1200">
        <a:solidFill>
          <a:srgbClr val="000000"/>
        </a:solidFill>
        <a:latin typeface="Arial" pitchFamily="34" charset="0"/>
        <a:ea typeface="Helvetica"/>
        <a:cs typeface="Helvetica"/>
        <a:sym typeface="Calibri" pitchFamily="34" charset="0"/>
      </a:defRPr>
    </a:lvl8pPr>
    <a:lvl9pPr marL="3657600" algn="l" defTabSz="914400" rtl="0" eaLnBrk="1" latinLnBrk="0" hangingPunct="1">
      <a:defRPr kern="1200">
        <a:solidFill>
          <a:srgbClr val="000000"/>
        </a:solidFill>
        <a:latin typeface="Arial" pitchFamily="34" charset="0"/>
        <a:ea typeface="Helvetica"/>
        <a:cs typeface="Helvetica"/>
        <a:sym typeface="Calibri"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77701" autoAdjust="0"/>
  </p:normalViewPr>
  <p:slideViewPr>
    <p:cSldViewPr>
      <p:cViewPr varScale="1">
        <p:scale>
          <a:sx n="52" d="100"/>
          <a:sy n="52" d="100"/>
        </p:scale>
        <p:origin x="-1170"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109"/>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3" name="Shape 110"/>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smtClean="0">
              <a:sym typeface="Calibri" pitchFamily="34" charset="0"/>
            </a:endParaRPr>
          </a:p>
        </p:txBody>
      </p:sp>
    </p:spTree>
    <p:extLst>
      <p:ext uri="{BB962C8B-B14F-4D97-AF65-F5344CB8AC3E}">
        <p14:creationId xmlns:p14="http://schemas.microsoft.com/office/powerpoint/2010/main" val="3709535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RIPORTIAMO IL CASO DI UN PAZIENTE DI 9 ANNI ACCOMPAGNATO DALLA MADRE IN PRONTO SOCCORSO IN SEGUITO ALLA IMPROVVISA INSORGENZA DI ARROSSAMENTO DELLO SCROTO, RIGONFIAMENTO DELLO STESSO E RIFERITO SENSO DI FASTIDIO DA PARTE DEL PICCOLO PAZIENTE…</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L’EDEMA SCROTALE IDIOPATICO ACUTO E’ UNA RARA CONDIZIONE AUTOLIMITANTESI CHE INTERESSA PRINCIPALMENTE LA POPOLAZIONE PEDIATRICA DI ETA’ COMPRESA TRA I 3 ED I 9 ANNI… NON HA UNA CAUSA ANCORA BEN DEFINITA, VEROSIMILMENTE SI TRATTA DI UNA REAZIONE “ALLERGICA” ASSIMILABILE ALL’ANGIOEDEMA…LA  SUA DIAGNOSI , SECONDO LA LETTERATURA, SI AFFIDA ALL’ESCLUSIONE DELLE ALTRE CAUSE DI SCROTO ACUTO…</a:t>
            </a:r>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MA FORTUNATAMENTE E’ UNA DELLE POCHE CONDIZIONI CHE PRESENTI SEGNI ECOGRAFICI INEQUIVOCABILI…. SI SOTTOLINEA QUINDI LA POSSIBILITA’  DI DIAGNOSTICARE QUESTA CONDIZIONE NON PER ESCLUSIONE </a:t>
            </a:r>
            <a:r>
              <a:rPr lang="it-IT" dirty="0" err="1" smtClean="0"/>
              <a:t>BENSì</a:t>
            </a:r>
            <a:r>
              <a:rPr lang="it-IT" dirty="0" smtClean="0"/>
              <a:t> BASANDOSI SULLA RICERCA DI SEGNI ECOGRAFICI PATOGNOMONICI.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SI PROCEDE ALLA DEFINIZIONE DEL TWIST SCORE, CIOE’ DEL TESTICULAR WORKUP FOR ISCHEMIA AND SUSPECTED TORSION SCORE… UTILE STRUMENTO DI INDIRIZZO “FAST” DELLA VALUTAZIONE DELLO SCROTO ACUTO IN ETA’ PEDIATRICA…. </a:t>
            </a:r>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LO SCORE TIPICAMENTE INDIVIDUA UNA CLASSE DEFINITA AD ALTO RISCHIO </a:t>
            </a:r>
            <a:r>
              <a:rPr lang="it-IT" dirty="0" err="1" smtClean="0"/>
              <a:t>DI</a:t>
            </a:r>
            <a:r>
              <a:rPr lang="it-IT" dirty="0" smtClean="0"/>
              <a:t> TORSIONE DEL FUNICOLO, SE IL PUNTEGGIO E’ TRA 6 E 7….</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RISCHIO INTERMEDIO FRA 1 E 5…</a:t>
            </a:r>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NESSUN RISCHIO SE NON SONO SODDISFATTI I CRITERI MENZIONATI, OVVERO: RIGONFIAMENTO DEL TESTICOLO, AUMENTO DI CONSISTENZA DELLO SCROTO, ASSENZA DEL RIFLESSO CREMASTERICO, RISALITA DEL TESTICOLO VERSO L’ALTO, PRESENZA DI NAUSEA O VOMITO</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NEL NOSTRO CASO LO SCORE E’ 2…</a:t>
            </a:r>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QUINDI VIENE ESEGUITA UNA VALUTAZIONE </a:t>
            </a:r>
            <a:r>
              <a:rPr lang="it-IT" dirty="0" err="1" smtClean="0"/>
              <a:t>ECOGRAFICA…</a:t>
            </a:r>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CON IL RISCONTRO DEL PATOGNOMONICO SEGNO DELLA FONTANELLA… CHE CONSISTE IN UNA ACCENTUAZIONE DELLA TRAMA ECOCOLORDOPPLER A LIVELLO DEL SETTO INTERSCROTALE BEN VISUALIZZATO NELLA SCANSIONE TRASVERSALE.. CIO’ E’ LEGATO A UN ISPESSIMENTO IPEREMICO ED EDEMA DIFFUSO SULLA PARETE SCROTALE E SUL SETTO STESSO</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a:xfrm>
            <a:off x="381000" y="685800"/>
            <a:ext cx="6096000" cy="3429000"/>
          </a:xfrm>
          <a:ln/>
        </p:spPr>
      </p:sp>
      <p:sp>
        <p:nvSpPr>
          <p:cNvPr id="3" name="Segnaposto note 2"/>
          <p:cNvSpPr>
            <a:spLocks noGrp="1"/>
          </p:cNvSpPr>
          <p:nvPr>
            <p:ph type="body" idx="1"/>
          </p:nvPr>
        </p:nvSpPr>
        <p:spPr/>
        <p:txBody>
          <a:bodyPr>
            <a:normAutofit lnSpcReduction="10000"/>
          </a:bodyPr>
          <a:lstStyle/>
          <a:p>
            <a:pPr>
              <a:defRPr/>
            </a:pPr>
            <a:r>
              <a:rPr lang="it-IT" dirty="0" smtClean="0"/>
              <a:t>LA DIAGNOSI E’ DUNQUE RESA POSSIBILE GRAZIE AL RISCONTRO DI QUESTO INEQUIVOCABILE SEGNO ECOGRAFICO…. SIA AL PRIMO EPISODIO CHE AL SUCCESSIVO ACCESSO AL PRONTO SOCCORSO QUANDO IL PAZIENTE SI PRESENTA CON GLI STESSI SINTOMI ED, IN AGGIUNTA A QUESTI, EDEMA DELLE LABBRA…</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fld id="{CAC646C6-F926-487D-8F4E-839F929527ED}" type="slidenum">
              <a:rPr lang="it-IT"/>
              <a:pPr/>
              <a:t>‹N›</a:t>
            </a:fld>
            <a:endParaRPr lang="it-IT"/>
          </a:p>
        </p:txBody>
      </p:sp>
    </p:spTree>
    <p:extLst>
      <p:ext uri="{BB962C8B-B14F-4D97-AF65-F5344CB8AC3E}">
        <p14:creationId xmlns:p14="http://schemas.microsoft.com/office/powerpoint/2010/main" val="348205260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fld id="{8C6C6B35-944F-4603-95F6-E3015A703B4F}" type="slidenum">
              <a:rPr lang="it-IT"/>
              <a:pPr/>
              <a:t>‹N›</a:t>
            </a:fld>
            <a:endParaRPr lang="it-IT"/>
          </a:p>
        </p:txBody>
      </p:sp>
    </p:spTree>
    <p:extLst>
      <p:ext uri="{BB962C8B-B14F-4D97-AF65-F5344CB8AC3E}">
        <p14:creationId xmlns:p14="http://schemas.microsoft.com/office/powerpoint/2010/main" val="274762161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8724900" y="365125"/>
            <a:ext cx="2628900" cy="5811838"/>
          </a:xfrm>
          <a:prstGeom prst="rect">
            <a:avLst/>
          </a:prstGeom>
        </p:spPr>
        <p:txBody>
          <a:bodyPr/>
          <a:lstStyle/>
          <a:p>
            <a:r>
              <a:t>Titolo Testo</a:t>
            </a:r>
          </a:p>
        </p:txBody>
      </p:sp>
      <p:sp>
        <p:nvSpPr>
          <p:cNvPr id="102" name="Corpo livello uno…"/>
          <p:cNvSpPr txBox="1">
            <a:spLocks noGrp="1"/>
          </p:cNvSpPr>
          <p:nvPr>
            <p:ph type="body" idx="1"/>
          </p:nvPr>
        </p:nvSpPr>
        <p:spPr>
          <a:xfrm>
            <a:off x="838200" y="365125"/>
            <a:ext cx="7734300" cy="58118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fld id="{3AC65B2F-A4DB-4752-9288-F4090D13C8CA}" type="slidenum">
              <a:rPr lang="it-IT"/>
              <a:pPr/>
              <a:t>‹N›</a:t>
            </a:fld>
            <a:endParaRPr lang="it-IT"/>
          </a:p>
        </p:txBody>
      </p:sp>
    </p:spTree>
    <p:extLst>
      <p:ext uri="{BB962C8B-B14F-4D97-AF65-F5344CB8AC3E}">
        <p14:creationId xmlns:p14="http://schemas.microsoft.com/office/powerpoint/2010/main" val="1533138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fld id="{671E3EF0-9F83-43EC-98D4-F3E9D0845064}" type="slidenum">
              <a:rPr lang="it-IT"/>
              <a:pPr/>
              <a:t>‹N›</a:t>
            </a:fld>
            <a:endParaRPr lang="it-IT"/>
          </a:p>
        </p:txBody>
      </p:sp>
    </p:spTree>
    <p:extLst>
      <p:ext uri="{BB962C8B-B14F-4D97-AF65-F5344CB8AC3E}">
        <p14:creationId xmlns:p14="http://schemas.microsoft.com/office/powerpoint/2010/main" val="16080659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fld id="{17844F5B-0C4C-4F51-8BFC-508CC48A9A7C}" type="slidenum">
              <a:rPr lang="it-IT"/>
              <a:pPr/>
              <a:t>‹N›</a:t>
            </a:fld>
            <a:endParaRPr lang="it-IT"/>
          </a:p>
        </p:txBody>
      </p:sp>
    </p:spTree>
    <p:extLst>
      <p:ext uri="{BB962C8B-B14F-4D97-AF65-F5344CB8AC3E}">
        <p14:creationId xmlns:p14="http://schemas.microsoft.com/office/powerpoint/2010/main" val="32995067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10"/>
          </p:nvPr>
        </p:nvSpPr>
        <p:spPr>
          <a:ln/>
        </p:spPr>
        <p:txBody>
          <a:bodyPr/>
          <a:lstStyle>
            <a:lvl1pPr>
              <a:defRPr/>
            </a:lvl1pPr>
          </a:lstStyle>
          <a:p>
            <a:fld id="{FDE4C89E-35C6-4CEE-AAE3-7C3D9588E4CA}" type="slidenum">
              <a:rPr lang="it-IT"/>
              <a:pPr/>
              <a:t>‹N›</a:t>
            </a:fld>
            <a:endParaRPr lang="it-IT"/>
          </a:p>
        </p:txBody>
      </p:sp>
    </p:spTree>
    <p:extLst>
      <p:ext uri="{BB962C8B-B14F-4D97-AF65-F5344CB8AC3E}">
        <p14:creationId xmlns:p14="http://schemas.microsoft.com/office/powerpoint/2010/main" val="2125198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6172200" y="1681163"/>
            <a:ext cx="5183188" cy="823913"/>
          </a:xfrm>
          <a:prstGeom prst="rect">
            <a:avLst/>
          </a:prstGeom>
        </p:spPr>
        <p:txBody>
          <a:bodyPr anchor="b"/>
          <a:lstStyle/>
          <a:p>
            <a:endParaRPr/>
          </a:p>
        </p:txBody>
      </p:sp>
      <p:sp>
        <p:nvSpPr>
          <p:cNvPr id="5" name="Numero diapositiva"/>
          <p:cNvSpPr txBox="1">
            <a:spLocks noGrp="1"/>
          </p:cNvSpPr>
          <p:nvPr>
            <p:ph type="sldNum" sz="quarter" idx="14"/>
          </p:nvPr>
        </p:nvSpPr>
        <p:spPr>
          <a:ln/>
        </p:spPr>
        <p:txBody>
          <a:bodyPr/>
          <a:lstStyle>
            <a:lvl1pPr>
              <a:defRPr/>
            </a:lvl1pPr>
          </a:lstStyle>
          <a:p>
            <a:fld id="{54B2763A-A5AA-4950-B3A0-A317D0569512}" type="slidenum">
              <a:rPr lang="it-IT"/>
              <a:pPr/>
              <a:t>‹N›</a:t>
            </a:fld>
            <a:endParaRPr lang="it-IT"/>
          </a:p>
        </p:txBody>
      </p:sp>
    </p:spTree>
    <p:extLst>
      <p:ext uri="{BB962C8B-B14F-4D97-AF65-F5344CB8AC3E}">
        <p14:creationId xmlns:p14="http://schemas.microsoft.com/office/powerpoint/2010/main" val="18640409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3" name="Numero diapositiva"/>
          <p:cNvSpPr txBox="1">
            <a:spLocks noGrp="1"/>
          </p:cNvSpPr>
          <p:nvPr>
            <p:ph type="sldNum" sz="quarter" idx="10"/>
          </p:nvPr>
        </p:nvSpPr>
        <p:spPr>
          <a:ln/>
        </p:spPr>
        <p:txBody>
          <a:bodyPr/>
          <a:lstStyle>
            <a:lvl1pPr>
              <a:defRPr/>
            </a:lvl1pPr>
          </a:lstStyle>
          <a:p>
            <a:fld id="{4E8DB3D1-2D89-4562-BA36-BAA91EC3AA47}" type="slidenum">
              <a:rPr lang="it-IT"/>
              <a:pPr/>
              <a:t>‹N›</a:t>
            </a:fld>
            <a:endParaRPr lang="it-IT"/>
          </a:p>
        </p:txBody>
      </p:sp>
    </p:spTree>
    <p:extLst>
      <p:ext uri="{BB962C8B-B14F-4D97-AF65-F5344CB8AC3E}">
        <p14:creationId xmlns:p14="http://schemas.microsoft.com/office/powerpoint/2010/main" val="32509520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 name="Numero diapositiva"/>
          <p:cNvSpPr txBox="1">
            <a:spLocks noGrp="1"/>
          </p:cNvSpPr>
          <p:nvPr>
            <p:ph type="sldNum" sz="quarter" idx="10"/>
          </p:nvPr>
        </p:nvSpPr>
        <p:spPr>
          <a:ln/>
        </p:spPr>
        <p:txBody>
          <a:bodyPr/>
          <a:lstStyle>
            <a:lvl1pPr>
              <a:defRPr/>
            </a:lvl1pPr>
          </a:lstStyle>
          <a:p>
            <a:fld id="{056B437A-F8C2-4B52-89E4-E5A8757E3532}" type="slidenum">
              <a:rPr lang="it-IT"/>
              <a:pPr/>
              <a:t>‹N›</a:t>
            </a:fld>
            <a:endParaRPr lang="it-IT"/>
          </a:p>
        </p:txBody>
      </p:sp>
    </p:spTree>
    <p:extLst>
      <p:ext uri="{BB962C8B-B14F-4D97-AF65-F5344CB8AC3E}">
        <p14:creationId xmlns:p14="http://schemas.microsoft.com/office/powerpoint/2010/main" val="284687793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quarter" idx="13"/>
          </p:nvPr>
        </p:nvSpPr>
        <p:spPr>
          <a:xfrm>
            <a:off x="839787" y="2057400"/>
            <a:ext cx="3932239" cy="3811588"/>
          </a:xfrm>
          <a:prstGeom prst="rect">
            <a:avLst/>
          </a:prstGeom>
        </p:spPr>
        <p:txBody>
          <a:bodyPr/>
          <a:lstStyle/>
          <a:p>
            <a:endParaRPr/>
          </a:p>
        </p:txBody>
      </p:sp>
      <p:sp>
        <p:nvSpPr>
          <p:cNvPr id="5" name="Numero diapositiva"/>
          <p:cNvSpPr txBox="1">
            <a:spLocks noGrp="1"/>
          </p:cNvSpPr>
          <p:nvPr>
            <p:ph type="sldNum" sz="quarter" idx="14"/>
          </p:nvPr>
        </p:nvSpPr>
        <p:spPr>
          <a:ln/>
        </p:spPr>
        <p:txBody>
          <a:bodyPr/>
          <a:lstStyle>
            <a:lvl1pPr>
              <a:defRPr/>
            </a:lvl1pPr>
          </a:lstStyle>
          <a:p>
            <a:fld id="{0B0E947D-BD78-4677-A292-B9CC513DF77F}" type="slidenum">
              <a:rPr lang="it-IT"/>
              <a:pPr/>
              <a:t>‹N›</a:t>
            </a:fld>
            <a:endParaRPr lang="it-IT"/>
          </a:p>
        </p:txBody>
      </p:sp>
    </p:spTree>
    <p:extLst>
      <p:ext uri="{BB962C8B-B14F-4D97-AF65-F5344CB8AC3E}">
        <p14:creationId xmlns:p14="http://schemas.microsoft.com/office/powerpoint/2010/main" val="300470418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3" name="Segnaposto immagine 2"/>
          <p:cNvSpPr>
            <a:spLocks noGrp="1"/>
          </p:cNvSpPr>
          <p:nvPr>
            <p:ph type="pic" sz="half" idx="13"/>
          </p:nvPr>
        </p:nvSpPr>
        <p:spPr>
          <a:xfrm>
            <a:off x="5183187" y="987425"/>
            <a:ext cx="6172201" cy="4873625"/>
          </a:xfrm>
          <a:prstGeom prst="rect">
            <a:avLst/>
          </a:prstGeom>
        </p:spPr>
        <p:txBody>
          <a:bodyPr lIns="91439" rIns="91439">
            <a:noAutofit/>
          </a:bodyPr>
          <a:lstStyle/>
          <a:p>
            <a:pPr lvl="0"/>
            <a:endParaRPr noProof="0">
              <a:sym typeface="Calibri"/>
            </a:endParaRPr>
          </a:p>
        </p:txBody>
      </p:sp>
      <p:sp>
        <p:nvSpPr>
          <p:cNvPr id="84"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a:spLocks noGrp="1"/>
          </p:cNvSpPr>
          <p:nvPr>
            <p:ph type="sldNum" sz="quarter" idx="14"/>
          </p:nvPr>
        </p:nvSpPr>
        <p:spPr>
          <a:ln/>
        </p:spPr>
        <p:txBody>
          <a:bodyPr/>
          <a:lstStyle>
            <a:lvl1pPr>
              <a:defRPr/>
            </a:lvl1pPr>
          </a:lstStyle>
          <a:p>
            <a:fld id="{71A50631-6F05-4BE0-AA92-DF93AAB1B969}" type="slidenum">
              <a:rPr lang="it-IT"/>
              <a:pPr/>
              <a:t>‹N›</a:t>
            </a:fld>
            <a:endParaRPr lang="it-IT"/>
          </a:p>
        </p:txBody>
      </p:sp>
    </p:spTree>
    <p:extLst>
      <p:ext uri="{BB962C8B-B14F-4D97-AF65-F5344CB8AC3E}">
        <p14:creationId xmlns:p14="http://schemas.microsoft.com/office/powerpoint/2010/main" val="39935651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olo Testo"/>
          <p:cNvSpPr txBox="1">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it-IT" smtClean="0">
                <a:sym typeface="Calibri Light" pitchFamily="34" charset="0"/>
              </a:rPr>
              <a:t>Titolo Testo</a:t>
            </a:r>
          </a:p>
        </p:txBody>
      </p:sp>
      <p:sp>
        <p:nvSpPr>
          <p:cNvPr id="1027" name="Corpo livello uno…"/>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it-IT" smtClean="0">
                <a:sym typeface="Calibri" pitchFamily="34" charset="0"/>
              </a:rPr>
              <a:t>Corpo livello uno</a:t>
            </a:r>
          </a:p>
          <a:p>
            <a:pPr lvl="1"/>
            <a:r>
              <a:rPr lang="it-IT" smtClean="0">
                <a:sym typeface="Calibri" pitchFamily="34" charset="0"/>
              </a:rPr>
              <a:t>Corpo livello due</a:t>
            </a:r>
          </a:p>
          <a:p>
            <a:pPr lvl="2"/>
            <a:r>
              <a:rPr lang="it-IT" smtClean="0">
                <a:sym typeface="Calibri" pitchFamily="34" charset="0"/>
              </a:rPr>
              <a:t>Corpo livello tre</a:t>
            </a:r>
          </a:p>
          <a:p>
            <a:pPr lvl="3"/>
            <a:r>
              <a:rPr lang="it-IT" smtClean="0">
                <a:sym typeface="Calibri" pitchFamily="34" charset="0"/>
              </a:rPr>
              <a:t>Corpo livello quattro</a:t>
            </a:r>
          </a:p>
          <a:p>
            <a:pPr lvl="4"/>
            <a:r>
              <a:rPr lang="it-IT" smtClean="0">
                <a:sym typeface="Calibri" pitchFamily="34" charset="0"/>
              </a:rPr>
              <a:t>Corpo livello cinque</a:t>
            </a:r>
          </a:p>
        </p:txBody>
      </p:sp>
      <p:sp>
        <p:nvSpPr>
          <p:cNvPr id="1028" name="Numero diapositiva"/>
          <p:cNvSpPr txBox="1">
            <a:spLocks noGrp="1"/>
          </p:cNvSpPr>
          <p:nvPr>
            <p:ph type="sldNum" sz="quarter" idx="2"/>
          </p:nvPr>
        </p:nvSpPr>
        <p:spPr bwMode="auto">
          <a:xfrm>
            <a:off x="11090275" y="6403975"/>
            <a:ext cx="263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ctr" anchorCtr="0" compatLnSpc="1">
            <a:prstTxWarp prst="textNoShape">
              <a:avLst/>
            </a:prstTxWarp>
            <a:spAutoFit/>
          </a:bodyPr>
          <a:lstStyle>
            <a:lvl1pPr algn="r" eaLnBrk="1" hangingPunct="0">
              <a:defRPr sz="1200">
                <a:solidFill>
                  <a:srgbClr val="888888"/>
                </a:solidFill>
                <a:latin typeface="Calibri" pitchFamily="34" charset="0"/>
                <a:ea typeface="Helvetica"/>
                <a:cs typeface="Calibri" pitchFamily="34" charset="0"/>
                <a:sym typeface="Calibri" pitchFamily="34" charset="0"/>
              </a:defRPr>
            </a:lvl1pPr>
            <a:lvl2pPr marL="742950" indent="-285750" eaLnBrk="0" hangingPunct="0">
              <a:defRPr>
                <a:solidFill>
                  <a:srgbClr val="000000"/>
                </a:solidFill>
                <a:latin typeface="Arial" pitchFamily="34" charset="0"/>
                <a:ea typeface="Helvetica"/>
                <a:cs typeface="Helvetica"/>
                <a:sym typeface="Calibri" pitchFamily="34" charset="0"/>
              </a:defRPr>
            </a:lvl2pPr>
            <a:lvl3pPr marL="1143000" indent="-228600" eaLnBrk="0" hangingPunct="0">
              <a:defRPr>
                <a:solidFill>
                  <a:srgbClr val="000000"/>
                </a:solidFill>
                <a:latin typeface="Arial" pitchFamily="34" charset="0"/>
                <a:ea typeface="Helvetica"/>
                <a:cs typeface="Helvetica"/>
                <a:sym typeface="Calibri" pitchFamily="34" charset="0"/>
              </a:defRPr>
            </a:lvl3pPr>
            <a:lvl4pPr marL="1600200" indent="-228600" eaLnBrk="0" hangingPunct="0">
              <a:defRPr>
                <a:solidFill>
                  <a:srgbClr val="000000"/>
                </a:solidFill>
                <a:latin typeface="Arial" pitchFamily="34" charset="0"/>
                <a:ea typeface="Helvetica"/>
                <a:cs typeface="Helvetica"/>
                <a:sym typeface="Calibri" pitchFamily="34" charset="0"/>
              </a:defRPr>
            </a:lvl4pPr>
            <a:lvl5pPr marL="2057400" indent="-228600" eaLnBrk="0" hangingPunct="0">
              <a:defRPr>
                <a:solidFill>
                  <a:srgbClr val="000000"/>
                </a:solidFill>
                <a:latin typeface="Arial" pitchFamily="34" charset="0"/>
                <a:ea typeface="Helvetica"/>
                <a:cs typeface="Helvetica"/>
                <a:sym typeface="Calibri" pitchFamily="34" charset="0"/>
              </a:defRPr>
            </a:lvl5pPr>
            <a:lvl6pPr marL="2514600" indent="-228600" eaLnBrk="0" fontAlgn="base" hangingPunct="0">
              <a:spcBef>
                <a:spcPct val="0"/>
              </a:spcBef>
              <a:spcAft>
                <a:spcPct val="0"/>
              </a:spcAft>
              <a:defRPr>
                <a:solidFill>
                  <a:srgbClr val="000000"/>
                </a:solidFill>
                <a:latin typeface="Arial" pitchFamily="34" charset="0"/>
                <a:ea typeface="Helvetica"/>
                <a:cs typeface="Helvetica"/>
                <a:sym typeface="Calibri" pitchFamily="34" charset="0"/>
              </a:defRPr>
            </a:lvl6pPr>
            <a:lvl7pPr marL="2971800" indent="-228600" eaLnBrk="0" fontAlgn="base" hangingPunct="0">
              <a:spcBef>
                <a:spcPct val="0"/>
              </a:spcBef>
              <a:spcAft>
                <a:spcPct val="0"/>
              </a:spcAft>
              <a:defRPr>
                <a:solidFill>
                  <a:srgbClr val="000000"/>
                </a:solidFill>
                <a:latin typeface="Arial" pitchFamily="34" charset="0"/>
                <a:ea typeface="Helvetica"/>
                <a:cs typeface="Helvetica"/>
                <a:sym typeface="Calibri" pitchFamily="34" charset="0"/>
              </a:defRPr>
            </a:lvl7pPr>
            <a:lvl8pPr marL="3429000" indent="-228600" eaLnBrk="0" fontAlgn="base" hangingPunct="0">
              <a:spcBef>
                <a:spcPct val="0"/>
              </a:spcBef>
              <a:spcAft>
                <a:spcPct val="0"/>
              </a:spcAft>
              <a:defRPr>
                <a:solidFill>
                  <a:srgbClr val="000000"/>
                </a:solidFill>
                <a:latin typeface="Arial" pitchFamily="34" charset="0"/>
                <a:ea typeface="Helvetica"/>
                <a:cs typeface="Helvetica"/>
                <a:sym typeface="Calibri" pitchFamily="34" charset="0"/>
              </a:defRPr>
            </a:lvl8pPr>
            <a:lvl9pPr marL="3886200" indent="-228600" eaLnBrk="0" fontAlgn="base" hangingPunct="0">
              <a:spcBef>
                <a:spcPct val="0"/>
              </a:spcBef>
              <a:spcAft>
                <a:spcPct val="0"/>
              </a:spcAft>
              <a:defRPr>
                <a:solidFill>
                  <a:srgbClr val="000000"/>
                </a:solidFill>
                <a:latin typeface="Arial" pitchFamily="34" charset="0"/>
                <a:ea typeface="Helvetica"/>
                <a:cs typeface="Helvetica"/>
                <a:sym typeface="Calibri" pitchFamily="34" charset="0"/>
              </a:defRPr>
            </a:lvl9pPr>
          </a:lstStyle>
          <a:p>
            <a:fld id="{28CE4B0A-AF7B-4CD8-91FD-BACB893B6799}"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itchFamily="34" charset="0"/>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indent="-228600" algn="l" rtl="0" eaLnBrk="0" fontAlgn="base" hangingPunct="0">
        <a:lnSpc>
          <a:spcPct val="90000"/>
        </a:lnSpc>
        <a:spcBef>
          <a:spcPts val="1000"/>
        </a:spcBef>
        <a:spcAft>
          <a:spcPct val="0"/>
        </a:spcAft>
        <a:buSzPct val="100000"/>
        <a:buFont typeface="Arial" pitchFamily="34" charset="0"/>
        <a:buChar char="•"/>
        <a:defRPr sz="2800">
          <a:solidFill>
            <a:srgbClr val="000000"/>
          </a:solidFill>
          <a:latin typeface="+mj-lt"/>
          <a:ea typeface="+mj-ea"/>
          <a:cs typeface="+mj-cs"/>
          <a:sym typeface="Calibri" pitchFamily="34" charset="0"/>
        </a:defRPr>
      </a:lvl1pPr>
      <a:lvl2pPr marL="723900" indent="-266700" algn="l" rtl="0" eaLnBrk="0" fontAlgn="base" hangingPunct="0">
        <a:lnSpc>
          <a:spcPct val="90000"/>
        </a:lnSpc>
        <a:spcBef>
          <a:spcPts val="1000"/>
        </a:spcBef>
        <a:spcAft>
          <a:spcPct val="0"/>
        </a:spcAft>
        <a:buSzPct val="100000"/>
        <a:buFont typeface="Arial" pitchFamily="34" charset="0"/>
        <a:buChar char="•"/>
        <a:defRPr sz="2800">
          <a:solidFill>
            <a:srgbClr val="000000"/>
          </a:solidFill>
          <a:latin typeface="+mj-lt"/>
          <a:ea typeface="+mj-ea"/>
          <a:cs typeface="+mj-cs"/>
          <a:sym typeface="Calibri" pitchFamily="34" charset="0"/>
        </a:defRPr>
      </a:lvl2pPr>
      <a:lvl3pPr marL="1233488" indent="-319088" algn="l" rtl="0" eaLnBrk="0" fontAlgn="base" hangingPunct="0">
        <a:lnSpc>
          <a:spcPct val="90000"/>
        </a:lnSpc>
        <a:spcBef>
          <a:spcPts val="1000"/>
        </a:spcBef>
        <a:spcAft>
          <a:spcPct val="0"/>
        </a:spcAft>
        <a:buSzPct val="100000"/>
        <a:buFont typeface="Arial" pitchFamily="34" charset="0"/>
        <a:buChar char="•"/>
        <a:defRPr sz="2800">
          <a:solidFill>
            <a:srgbClr val="000000"/>
          </a:solidFill>
          <a:latin typeface="+mj-lt"/>
          <a:ea typeface="+mj-ea"/>
          <a:cs typeface="+mj-cs"/>
          <a:sym typeface="Calibri" pitchFamily="34" charset="0"/>
        </a:defRPr>
      </a:lvl3pPr>
      <a:lvl4pPr marL="1727200" indent="-355600" algn="l" rtl="0" eaLnBrk="0" fontAlgn="base" hangingPunct="0">
        <a:lnSpc>
          <a:spcPct val="90000"/>
        </a:lnSpc>
        <a:spcBef>
          <a:spcPts val="1000"/>
        </a:spcBef>
        <a:spcAft>
          <a:spcPct val="0"/>
        </a:spcAft>
        <a:buSzPct val="100000"/>
        <a:buFont typeface="Arial" pitchFamily="34" charset="0"/>
        <a:buChar char="•"/>
        <a:defRPr sz="2800">
          <a:solidFill>
            <a:srgbClr val="000000"/>
          </a:solidFill>
          <a:latin typeface="+mj-lt"/>
          <a:ea typeface="+mj-ea"/>
          <a:cs typeface="+mj-cs"/>
          <a:sym typeface="Calibri" pitchFamily="34" charset="0"/>
        </a:defRPr>
      </a:lvl4pPr>
      <a:lvl5pPr marL="2184400" indent="-355600" algn="l" rtl="0" eaLnBrk="0" fontAlgn="base" hangingPunct="0">
        <a:lnSpc>
          <a:spcPct val="90000"/>
        </a:lnSpc>
        <a:spcBef>
          <a:spcPts val="1000"/>
        </a:spcBef>
        <a:spcAft>
          <a:spcPct val="0"/>
        </a:spcAft>
        <a:buSzPct val="100000"/>
        <a:buFont typeface="Arial" pitchFamily="34" charset="0"/>
        <a:buChar char="•"/>
        <a:defRPr sz="2800">
          <a:solidFill>
            <a:srgbClr val="000000"/>
          </a:solidFill>
          <a:latin typeface="+mj-lt"/>
          <a:ea typeface="+mj-ea"/>
          <a:cs typeface="+mj-cs"/>
          <a:sym typeface="Calibri" pitchFamily="34" charset="0"/>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62451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51" name="Sottotitolo 15"/>
          <p:cNvSpPr txBox="1">
            <a:spLocks noGrp="1"/>
          </p:cNvSpPr>
          <p:nvPr>
            <p:ph type="subTitle" sz="quarter" idx="1"/>
          </p:nvPr>
        </p:nvSpPr>
        <p:spPr>
          <a:xfrm>
            <a:off x="1776413" y="2795588"/>
            <a:ext cx="9144000" cy="776287"/>
          </a:xfrm>
          <a:ln w="38100">
            <a:solidFill>
              <a:srgbClr val="92D050"/>
            </a:solidFill>
            <a:miter lim="400000"/>
            <a:headEnd/>
            <a:tailEnd/>
          </a:ln>
        </p:spPr>
        <p:txBody>
          <a:bodyPr/>
          <a:lstStyle>
            <a:lvl1pPr algn="ctr">
              <a:defRPr sz="2800">
                <a:solidFill>
                  <a:srgbClr val="000000"/>
                </a:solidFill>
                <a:latin typeface="Calibri" pitchFamily="34" charset="0"/>
                <a:cs typeface="Calibri" pitchFamily="34" charset="0"/>
                <a:sym typeface="Calibri" pitchFamily="34" charset="0"/>
              </a:defRPr>
            </a:lvl1pPr>
            <a:lvl2pPr marL="742950" indent="-285750" algn="ctr">
              <a:defRPr sz="2800">
                <a:solidFill>
                  <a:srgbClr val="000000"/>
                </a:solidFill>
                <a:latin typeface="Calibri" pitchFamily="34" charset="0"/>
                <a:cs typeface="Calibri" pitchFamily="34" charset="0"/>
                <a:sym typeface="Calibri" pitchFamily="34" charset="0"/>
              </a:defRPr>
            </a:lvl2pPr>
            <a:lvl3pPr marL="1143000" indent="-228600" algn="ctr">
              <a:defRPr sz="2800">
                <a:solidFill>
                  <a:srgbClr val="000000"/>
                </a:solidFill>
                <a:latin typeface="Calibri" pitchFamily="34" charset="0"/>
                <a:cs typeface="Calibri" pitchFamily="34" charset="0"/>
                <a:sym typeface="Calibri" pitchFamily="34" charset="0"/>
              </a:defRPr>
            </a:lvl3pPr>
            <a:lvl4pPr marL="1600200" indent="-228600" algn="ctr">
              <a:defRPr sz="2800">
                <a:solidFill>
                  <a:srgbClr val="000000"/>
                </a:solidFill>
                <a:latin typeface="Calibri" pitchFamily="34" charset="0"/>
                <a:cs typeface="Calibri" pitchFamily="34" charset="0"/>
                <a:sym typeface="Calibri" pitchFamily="34" charset="0"/>
              </a:defRPr>
            </a:lvl4pPr>
            <a:lvl5pPr marL="2057400" indent="-228600" algn="ctr">
              <a:defRPr sz="2800">
                <a:solidFill>
                  <a:srgbClr val="000000"/>
                </a:solidFill>
                <a:latin typeface="Calibri" pitchFamily="34" charset="0"/>
                <a:cs typeface="Calibri" pitchFamily="34" charset="0"/>
                <a:sym typeface="Calibri" pitchFamily="34" charset="0"/>
              </a:defRPr>
            </a:lvl5pPr>
            <a:lvl6pPr marL="2514600" indent="-228600" algn="ctr" eaLnBrk="0" fontAlgn="base" hangingPunct="0">
              <a:spcAft>
                <a:spcPct val="0"/>
              </a:spcAft>
              <a:buFont typeface="Arial" pitchFamily="34" charset="0"/>
              <a:defRPr sz="2800">
                <a:solidFill>
                  <a:srgbClr val="000000"/>
                </a:solidFill>
                <a:latin typeface="Calibri" pitchFamily="34" charset="0"/>
                <a:cs typeface="Calibri" pitchFamily="34" charset="0"/>
                <a:sym typeface="Calibri" pitchFamily="34" charset="0"/>
              </a:defRPr>
            </a:lvl6pPr>
            <a:lvl7pPr marL="2971800" indent="-228600" algn="ctr" eaLnBrk="0" fontAlgn="base" hangingPunct="0">
              <a:spcAft>
                <a:spcPct val="0"/>
              </a:spcAft>
              <a:buFont typeface="Arial" pitchFamily="34" charset="0"/>
              <a:defRPr sz="2800">
                <a:solidFill>
                  <a:srgbClr val="000000"/>
                </a:solidFill>
                <a:latin typeface="Calibri" pitchFamily="34" charset="0"/>
                <a:cs typeface="Calibri" pitchFamily="34" charset="0"/>
                <a:sym typeface="Calibri" pitchFamily="34" charset="0"/>
              </a:defRPr>
            </a:lvl7pPr>
            <a:lvl8pPr marL="3429000" indent="-228600" algn="ctr" eaLnBrk="0" fontAlgn="base" hangingPunct="0">
              <a:spcAft>
                <a:spcPct val="0"/>
              </a:spcAft>
              <a:buFont typeface="Arial" pitchFamily="34" charset="0"/>
              <a:defRPr sz="2800">
                <a:solidFill>
                  <a:srgbClr val="000000"/>
                </a:solidFill>
                <a:latin typeface="Calibri" pitchFamily="34" charset="0"/>
                <a:cs typeface="Calibri" pitchFamily="34" charset="0"/>
                <a:sym typeface="Calibri" pitchFamily="34" charset="0"/>
              </a:defRPr>
            </a:lvl8pPr>
            <a:lvl9pPr marL="3886200" indent="-228600" algn="ctr" eaLnBrk="0" fontAlgn="base" hangingPunct="0">
              <a:spcAft>
                <a:spcPct val="0"/>
              </a:spcAft>
              <a:buFont typeface="Arial" pitchFamily="34" charset="0"/>
              <a:defRPr sz="2800">
                <a:solidFill>
                  <a:srgbClr val="000000"/>
                </a:solidFill>
                <a:latin typeface="Calibri" pitchFamily="34" charset="0"/>
                <a:cs typeface="Calibri" pitchFamily="34" charset="0"/>
                <a:sym typeface="Calibri" pitchFamily="34" charset="0"/>
              </a:defRPr>
            </a:lvl9pPr>
          </a:lstStyle>
          <a:p>
            <a:pPr eaLnBrk="1" hangingPunct="1"/>
            <a:r>
              <a:rPr lang="en-US" sz="2400" b="1" smtClean="0"/>
              <a:t>THE ERYTHEMATOUS SCROTUM: A CASE  OF RECURRENT IDIOPATHIC SCROTAL EDEMA</a:t>
            </a:r>
            <a:endParaRPr lang="it-IT" sz="2400" smtClean="0"/>
          </a:p>
          <a:p>
            <a:pPr eaLnBrk="1" hangingPunct="1"/>
            <a:endParaRPr lang="it-IT" sz="2400" smtClean="0">
              <a:latin typeface="SimSun-ExtB" pitchFamily="49" charset="-122"/>
              <a:ea typeface="SimSun-ExtB" pitchFamily="49" charset="-122"/>
              <a:sym typeface="SimSun-ExtB" pitchFamily="49" charset="-122"/>
            </a:endParaRPr>
          </a:p>
        </p:txBody>
      </p:sp>
      <p:pic>
        <p:nvPicPr>
          <p:cNvPr id="2052" name="Immagine 2" descr="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7325" y="5367338"/>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053" name="Immagine 5" descr="Immagin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97800" y="449263"/>
            <a:ext cx="34464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054" name="Immagine 8" descr="Immagin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6488" y="449263"/>
            <a:ext cx="272891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55" name="Rectangle 8"/>
          <p:cNvSpPr>
            <a:spLocks noChangeArrowheads="1"/>
          </p:cNvSpPr>
          <p:nvPr/>
        </p:nvSpPr>
        <p:spPr bwMode="auto">
          <a:xfrm>
            <a:off x="3238500" y="4500563"/>
            <a:ext cx="6138863" cy="6461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tabLst>
                <a:tab pos="457200" algn="l"/>
              </a:tabLst>
            </a:pPr>
            <a:r>
              <a:rPr lang="it-IT" sz="1200" b="1">
                <a:cs typeface="Times New Roman" pitchFamily="18" charset="0"/>
              </a:rPr>
              <a:t>Andrea Fabiani*, </a:t>
            </a:r>
            <a:r>
              <a:rPr lang="it-IT" sz="1200" b="1" u="sng">
                <a:cs typeface="Times New Roman" pitchFamily="18" charset="0"/>
              </a:rPr>
              <a:t>Maria Pia Pavia°</a:t>
            </a:r>
            <a:r>
              <a:rPr lang="it-IT" sz="1200" b="1">
                <a:cs typeface="Times New Roman" pitchFamily="18" charset="0"/>
              </a:rPr>
              <a:t>, Emanuele Principi*</a:t>
            </a:r>
            <a:r>
              <a:rPr lang="it-IT" sz="1200" b="1" u="sng">
                <a:cs typeface="Times New Roman" pitchFamily="18" charset="0"/>
              </a:rPr>
              <a:t>,</a:t>
            </a:r>
            <a:r>
              <a:rPr lang="it-IT" sz="1200" b="1">
                <a:cs typeface="Times New Roman" pitchFamily="18" charset="0"/>
              </a:rPr>
              <a:t> Lucilla Servi*</a:t>
            </a:r>
            <a:endParaRPr lang="it-IT" sz="800"/>
          </a:p>
          <a:p>
            <a:pPr algn="ctr" eaLnBrk="0" hangingPunct="0">
              <a:tabLst>
                <a:tab pos="457200" algn="l"/>
              </a:tabLst>
            </a:pPr>
            <a:r>
              <a:rPr lang="it-IT" sz="1200" b="1">
                <a:cs typeface="Times New Roman" pitchFamily="18" charset="0"/>
              </a:rPr>
              <a:t>*Urology Unit, Surgical Dpt, ASUR MARCHE Area Vasta 3, Macerata (Italy)</a:t>
            </a:r>
            <a:endParaRPr lang="it-IT" sz="800"/>
          </a:p>
          <a:p>
            <a:pPr algn="ctr" eaLnBrk="0" hangingPunct="0">
              <a:tabLst>
                <a:tab pos="457200" algn="l"/>
              </a:tabLst>
            </a:pPr>
            <a:r>
              <a:rPr lang="en-US" sz="1200" b="1">
                <a:cs typeface="Times New Roman" pitchFamily="18" charset="0"/>
              </a:rPr>
              <a:t>° Resident, Department of Urology, Marche Polythecnic University, Ancona (Italy)</a:t>
            </a: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cSld>
  <p:clrMapOvr>
    <a:masterClrMapping/>
  </p:clrMapOvr>
  <p:transition spd="med" advTm="14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67"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7563" y="928688"/>
            <a:ext cx="3905250" cy="447675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1269" name="Rettangolo 5"/>
          <p:cNvSpPr>
            <a:spLocks noChangeArrowheads="1"/>
          </p:cNvSpPr>
          <p:nvPr/>
        </p:nvSpPr>
        <p:spPr bwMode="auto">
          <a:xfrm>
            <a:off x="309563" y="1214438"/>
            <a:ext cx="6096000" cy="3140075"/>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 The patient was discharged with </a:t>
            </a:r>
            <a:r>
              <a:rPr lang="en-US" b="1"/>
              <a:t>anti-inflammatory</a:t>
            </a:r>
            <a:r>
              <a:rPr lang="en-US"/>
              <a:t> therapy (</a:t>
            </a:r>
            <a:r>
              <a:rPr lang="en-US" b="1"/>
              <a:t>Ibrupophene for pediatrics</a:t>
            </a:r>
            <a:r>
              <a:rPr lang="en-US"/>
              <a:t>). No notice about clinical evolution was received until one month later. The little patient was again accompained to the Emergency Department because of the new onset of the same symptoms. Clinical and ultrasonographic findigs were the same. In addition, the mother reported that his son had woken up the same morning with </a:t>
            </a:r>
            <a:r>
              <a:rPr lang="en-US" b="1"/>
              <a:t>swollen lips</a:t>
            </a:r>
            <a:r>
              <a:rPr lang="en-US"/>
              <a:t>. </a:t>
            </a:r>
          </a:p>
          <a:p>
            <a:pPr algn="ctr"/>
            <a:r>
              <a:rPr lang="en-US" b="1" i="1" u="sng"/>
              <a:t>Diagnosis of  AISE was done again</a:t>
            </a:r>
            <a:r>
              <a:rPr lang="en-US"/>
              <a:t>. </a:t>
            </a:r>
          </a:p>
          <a:p>
            <a:pPr algn="ctr"/>
            <a:r>
              <a:rPr lang="en-US"/>
              <a:t>The patient was referred to pediatrics for internal evaluation work-up.</a:t>
            </a:r>
            <a:endParaRPr lang="it-IT"/>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cSld>
  <p:clrMapOvr>
    <a:masterClrMapping/>
  </p:clrMapOvr>
  <p:transition spd="med" advTm="203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291"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29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7563" y="928688"/>
            <a:ext cx="3905250" cy="4476750"/>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2293" name="Rettangolo 6"/>
          <p:cNvSpPr>
            <a:spLocks noChangeArrowheads="1"/>
          </p:cNvSpPr>
          <p:nvPr/>
        </p:nvSpPr>
        <p:spPr bwMode="auto">
          <a:xfrm>
            <a:off x="1738313" y="1071563"/>
            <a:ext cx="4143375" cy="4246562"/>
          </a:xfrm>
          <a:prstGeom prst="rect">
            <a:avLst/>
          </a:prstGeom>
          <a:solidFill>
            <a:srgbClr val="FFFF00"/>
          </a:solidFill>
          <a:ln w="38100">
            <a:solidFill>
              <a:srgbClr val="7030A0"/>
            </a:solidFill>
            <a:miter lim="800000"/>
            <a:headEnd/>
            <a:tailEnd/>
          </a:ln>
        </p:spPr>
        <p:txBody>
          <a:bodyPr>
            <a:spAutoFit/>
          </a:bodyPr>
          <a:lstStyle/>
          <a:p>
            <a:pPr algn="ctr"/>
            <a:r>
              <a:rPr lang="en-US"/>
              <a:t>Idiopathic scrotal edema is a rare, self limiting cause of an acute scrotum. It occurs between the ages of 3 to 9 years. It is defined as the swelling of the scrotal skin without swelling of the deeper tissues. It is an important diagnosis to be aware of, because it needs to be differentiated from more malignant causes of scrotal edema and pain. The etiology is unclear yet. It has been hypothesized that it represents a hypersensitivity reaction related to a variant of angioneurotic edema, associated with eosinophilia in more than 65% of cases. </a:t>
            </a:r>
            <a:endParaRPr lang="it-IT"/>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cSld>
  <p:clrMapOvr>
    <a:masterClrMapping/>
  </p:clrMapOvr>
  <p:transition spd="med" advTm="262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315"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316" name="Rettangolo 5"/>
          <p:cNvSpPr>
            <a:spLocks noChangeArrowheads="1"/>
          </p:cNvSpPr>
          <p:nvPr/>
        </p:nvSpPr>
        <p:spPr bwMode="auto">
          <a:xfrm>
            <a:off x="3048000" y="2690813"/>
            <a:ext cx="6096000" cy="1476375"/>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Acute idiopathic scrotal edema is a benign and self limiting condition which is a rare cause of acute scrotum. Nevertheless this is often a diagnosis of exclusion, acute idiopathic scrotal edema can be identified with ultrasonography.</a:t>
            </a:r>
            <a:endParaRPr lang="it-IT"/>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71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62451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339" name="Immagine 2" descr="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7325" y="5367338"/>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340" name="Rettangolo 9"/>
          <p:cNvSpPr>
            <a:spLocks noChangeArrowheads="1"/>
          </p:cNvSpPr>
          <p:nvPr/>
        </p:nvSpPr>
        <p:spPr bwMode="auto">
          <a:xfrm>
            <a:off x="1524000" y="2643188"/>
            <a:ext cx="8640763" cy="708025"/>
          </a:xfrm>
          <a:prstGeom prst="rect">
            <a:avLst/>
          </a:prstGeom>
          <a:noFill/>
          <a:ln w="762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hangingPunct="0"/>
            <a:r>
              <a:rPr lang="en-US" sz="4000" b="1">
                <a:latin typeface="Comic Sans MS" pitchFamily="66" charset="0"/>
                <a:cs typeface="Calibri" pitchFamily="34" charset="0"/>
              </a:rPr>
              <a:t>Thank YOU !</a:t>
            </a:r>
            <a:endParaRPr lang="it-IT" sz="4000" b="1">
              <a:latin typeface="Comic Sans MS" pitchFamily="66" charset="0"/>
              <a:cs typeface="Calibri"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cSld>
  <p:clrMapOvr>
    <a:masterClrMapping/>
  </p:clrMapOvr>
  <p:transition spd="med" advTm="40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075"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76" name="Rettangolo 4"/>
          <p:cNvSpPr>
            <a:spLocks noChangeArrowheads="1"/>
          </p:cNvSpPr>
          <p:nvPr/>
        </p:nvSpPr>
        <p:spPr bwMode="auto">
          <a:xfrm>
            <a:off x="1309688" y="1643063"/>
            <a:ext cx="3571875" cy="34163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A Nine-year-old boy was referred from the Emergency Department to our Urologic Section for a six hours hystory of bilateral scrotal dyscomfort, swelling and redness.  The patient not complain about accompanying symptoms. Pathological anamnesis received by the mother was silent. Scrotum was enlarged, not painful, the skin red and tender to palpation</a:t>
            </a:r>
            <a:endParaRPr lang="it-IT"/>
          </a:p>
        </p:txBody>
      </p:sp>
      <p:pic>
        <p:nvPicPr>
          <p:cNvPr id="307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3188" y="1428750"/>
            <a:ext cx="2409825" cy="3810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cSld>
  <p:clrMapOvr>
    <a:masterClrMapping/>
  </p:clrMapOvr>
  <p:transition spd="med" advTm="171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00" name="Rettangolo 5"/>
          <p:cNvSpPr>
            <a:spLocks noChangeArrowheads="1"/>
          </p:cNvSpPr>
          <p:nvPr/>
        </p:nvSpPr>
        <p:spPr bwMode="auto">
          <a:xfrm>
            <a:off x="1023938" y="1039813"/>
            <a:ext cx="3571875" cy="424656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TWIST score</a:t>
            </a:r>
          </a:p>
          <a:p>
            <a:pPr algn="ctr"/>
            <a:endParaRPr lang="en-US"/>
          </a:p>
          <a:p>
            <a:pPr algn="ctr">
              <a:buFontTx/>
              <a:buChar char="-"/>
            </a:pPr>
            <a:r>
              <a:rPr lang="en-US"/>
              <a:t>Testicular swelling 2 points</a:t>
            </a:r>
          </a:p>
          <a:p>
            <a:pPr algn="ctr">
              <a:buFontTx/>
              <a:buChar char="-"/>
            </a:pPr>
            <a:endParaRPr lang="en-US"/>
          </a:p>
          <a:p>
            <a:pPr algn="ctr">
              <a:buFontTx/>
              <a:buChar char="-"/>
            </a:pPr>
            <a:r>
              <a:rPr lang="en-US"/>
              <a:t> Presence of hard testicle 2 points</a:t>
            </a:r>
          </a:p>
          <a:p>
            <a:pPr algn="ctr">
              <a:buFontTx/>
              <a:buChar char="-"/>
            </a:pPr>
            <a:endParaRPr lang="en-US"/>
          </a:p>
          <a:p>
            <a:pPr algn="ctr">
              <a:buFontTx/>
              <a:buChar char="-"/>
            </a:pPr>
            <a:r>
              <a:rPr lang="en-US"/>
              <a:t> Absence of cremasteric reflex 1 point</a:t>
            </a:r>
          </a:p>
          <a:p>
            <a:pPr algn="ctr">
              <a:buFontTx/>
              <a:buChar char="-"/>
            </a:pPr>
            <a:endParaRPr lang="en-US"/>
          </a:p>
          <a:p>
            <a:pPr algn="ctr">
              <a:buFontTx/>
              <a:buChar char="-"/>
            </a:pPr>
            <a:r>
              <a:rPr lang="en-US"/>
              <a:t> presence of high riding testicle 1 point</a:t>
            </a:r>
          </a:p>
          <a:p>
            <a:pPr algn="ctr">
              <a:buFontTx/>
              <a:buChar char="-"/>
            </a:pPr>
            <a:endParaRPr lang="en-US"/>
          </a:p>
          <a:p>
            <a:pPr algn="ctr">
              <a:buFontTx/>
              <a:buChar char="-"/>
            </a:pPr>
            <a:r>
              <a:rPr lang="en-US"/>
              <a:t> presence of nausea/vomiting 1 point</a:t>
            </a:r>
            <a:endParaRPr lang="it-IT"/>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838" y="1557338"/>
            <a:ext cx="5248275" cy="13906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6363" y="3213100"/>
            <a:ext cx="4968875" cy="86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cSld>
  <p:clrMapOvr>
    <a:masterClrMapping/>
  </p:clrMapOvr>
  <p:transition spd="med" advTm="168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123"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124" name="Rettangolo 5"/>
          <p:cNvSpPr>
            <a:spLocks noChangeArrowheads="1"/>
          </p:cNvSpPr>
          <p:nvPr/>
        </p:nvSpPr>
        <p:spPr bwMode="auto">
          <a:xfrm>
            <a:off x="1023938" y="357188"/>
            <a:ext cx="3571875" cy="507841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TWIST score*</a:t>
            </a:r>
          </a:p>
          <a:p>
            <a:pPr algn="ctr"/>
            <a:endParaRPr lang="en-US"/>
          </a:p>
          <a:p>
            <a:pPr algn="ctr">
              <a:buFontTx/>
              <a:buChar char="-"/>
            </a:pPr>
            <a:r>
              <a:rPr lang="en-US"/>
              <a:t>Testicular swelling 2 points</a:t>
            </a:r>
          </a:p>
          <a:p>
            <a:pPr algn="ctr">
              <a:buFontTx/>
              <a:buChar char="-"/>
            </a:pPr>
            <a:endParaRPr lang="en-US"/>
          </a:p>
          <a:p>
            <a:pPr algn="ctr">
              <a:buFontTx/>
              <a:buChar char="-"/>
            </a:pPr>
            <a:r>
              <a:rPr lang="en-US"/>
              <a:t> Presence of hard testicle 2 points</a:t>
            </a:r>
          </a:p>
          <a:p>
            <a:pPr algn="ctr">
              <a:buFontTx/>
              <a:buChar char="-"/>
            </a:pPr>
            <a:endParaRPr lang="en-US"/>
          </a:p>
          <a:p>
            <a:pPr algn="ctr">
              <a:buFontTx/>
              <a:buChar char="-"/>
            </a:pPr>
            <a:r>
              <a:rPr lang="en-US"/>
              <a:t> Absence of cremasteric reflex 1 point</a:t>
            </a:r>
          </a:p>
          <a:p>
            <a:pPr algn="ctr">
              <a:buFontTx/>
              <a:buChar char="-"/>
            </a:pPr>
            <a:endParaRPr lang="en-US"/>
          </a:p>
          <a:p>
            <a:pPr algn="ctr">
              <a:buFontTx/>
              <a:buChar char="-"/>
            </a:pPr>
            <a:r>
              <a:rPr lang="en-US"/>
              <a:t> presence of high riding testicle 1 point</a:t>
            </a:r>
          </a:p>
          <a:p>
            <a:pPr algn="ctr">
              <a:buFontTx/>
              <a:buChar char="-"/>
            </a:pPr>
            <a:endParaRPr lang="en-US"/>
          </a:p>
          <a:p>
            <a:pPr algn="ctr">
              <a:buFontTx/>
              <a:buChar char="-"/>
            </a:pPr>
            <a:r>
              <a:rPr lang="en-US"/>
              <a:t> presence of nausea/vomiting 1 point</a:t>
            </a:r>
          </a:p>
          <a:p>
            <a:pPr algn="ctr">
              <a:buFontTx/>
              <a:buChar char="-"/>
            </a:pPr>
            <a:endParaRPr lang="en-US"/>
          </a:p>
          <a:p>
            <a:pPr algn="ctr"/>
            <a:r>
              <a:rPr lang="en-US"/>
              <a:t>* Some advocate for only using TWIST score in pubertal males</a:t>
            </a:r>
            <a:endParaRPr lang="it-IT"/>
          </a:p>
        </p:txBody>
      </p:sp>
      <p:sp>
        <p:nvSpPr>
          <p:cNvPr id="5" name="Freccia a destra 4"/>
          <p:cNvSpPr/>
          <p:nvPr/>
        </p:nvSpPr>
        <p:spPr>
          <a:xfrm>
            <a:off x="4881554" y="1214422"/>
            <a:ext cx="978408" cy="484632"/>
          </a:xfrm>
          <a:prstGeom prst="rightArrow">
            <a:avLst/>
          </a:prstGeom>
          <a:solidFill>
            <a:schemeClr val="accent2"/>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sp>
        <p:nvSpPr>
          <p:cNvPr id="5126" name="Rettangolo 6"/>
          <p:cNvSpPr>
            <a:spLocks noChangeArrowheads="1"/>
          </p:cNvSpPr>
          <p:nvPr/>
        </p:nvSpPr>
        <p:spPr bwMode="auto">
          <a:xfrm>
            <a:off x="6167438" y="357188"/>
            <a:ext cx="5143500" cy="2032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a:p>
            <a:pPr algn="ctr"/>
            <a:r>
              <a:rPr lang="en-US" b="1" i="1" u="sng"/>
              <a:t>High 6-7</a:t>
            </a:r>
          </a:p>
          <a:p>
            <a:pPr algn="ctr"/>
            <a:endParaRPr lang="en-US"/>
          </a:p>
          <a:p>
            <a:pPr algn="ctr"/>
            <a:r>
              <a:rPr lang="en-US"/>
              <a:t>No imaging </a:t>
            </a:r>
          </a:p>
          <a:p>
            <a:pPr algn="ctr"/>
            <a:r>
              <a:rPr lang="en-US"/>
              <a:t>(consider it only in children at 1-2 Tanner stage)</a:t>
            </a:r>
          </a:p>
          <a:p>
            <a:pPr algn="ctr"/>
            <a:endParaRPr lang="en-US"/>
          </a:p>
          <a:p>
            <a:pPr algn="ctr"/>
            <a:r>
              <a:rPr lang="en-US"/>
              <a:t>Immediate surgical exploration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0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7"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8" name="Rettangolo 5"/>
          <p:cNvSpPr>
            <a:spLocks noChangeArrowheads="1"/>
          </p:cNvSpPr>
          <p:nvPr/>
        </p:nvSpPr>
        <p:spPr bwMode="auto">
          <a:xfrm>
            <a:off x="1023938" y="357188"/>
            <a:ext cx="3571875" cy="507841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TWIST score*</a:t>
            </a:r>
          </a:p>
          <a:p>
            <a:pPr algn="ctr"/>
            <a:endParaRPr lang="en-US"/>
          </a:p>
          <a:p>
            <a:pPr algn="ctr">
              <a:buFontTx/>
              <a:buChar char="-"/>
            </a:pPr>
            <a:r>
              <a:rPr lang="en-US"/>
              <a:t>Testicular swelling 2 points</a:t>
            </a:r>
          </a:p>
          <a:p>
            <a:pPr algn="ctr">
              <a:buFontTx/>
              <a:buChar char="-"/>
            </a:pPr>
            <a:endParaRPr lang="en-US"/>
          </a:p>
          <a:p>
            <a:pPr algn="ctr">
              <a:buFontTx/>
              <a:buChar char="-"/>
            </a:pPr>
            <a:r>
              <a:rPr lang="en-US"/>
              <a:t> Presence of hard testicle 2 points</a:t>
            </a:r>
          </a:p>
          <a:p>
            <a:pPr algn="ctr">
              <a:buFontTx/>
              <a:buChar char="-"/>
            </a:pPr>
            <a:endParaRPr lang="en-US"/>
          </a:p>
          <a:p>
            <a:pPr algn="ctr">
              <a:buFontTx/>
              <a:buChar char="-"/>
            </a:pPr>
            <a:r>
              <a:rPr lang="en-US"/>
              <a:t> Absence of cremasteric reflex 1 point</a:t>
            </a:r>
          </a:p>
          <a:p>
            <a:pPr algn="ctr">
              <a:buFontTx/>
              <a:buChar char="-"/>
            </a:pPr>
            <a:endParaRPr lang="en-US"/>
          </a:p>
          <a:p>
            <a:pPr algn="ctr">
              <a:buFontTx/>
              <a:buChar char="-"/>
            </a:pPr>
            <a:r>
              <a:rPr lang="en-US"/>
              <a:t> presence of high riding testicle 1 point</a:t>
            </a:r>
          </a:p>
          <a:p>
            <a:pPr algn="ctr">
              <a:buFontTx/>
              <a:buChar char="-"/>
            </a:pPr>
            <a:endParaRPr lang="en-US"/>
          </a:p>
          <a:p>
            <a:pPr algn="ctr">
              <a:buFontTx/>
              <a:buChar char="-"/>
            </a:pPr>
            <a:r>
              <a:rPr lang="en-US"/>
              <a:t> presence of nausea/vomiting 1 point</a:t>
            </a:r>
          </a:p>
          <a:p>
            <a:pPr algn="ctr">
              <a:buFontTx/>
              <a:buChar char="-"/>
            </a:pPr>
            <a:endParaRPr lang="en-US"/>
          </a:p>
          <a:p>
            <a:pPr algn="ctr"/>
            <a:r>
              <a:rPr lang="en-US"/>
              <a:t>* Some advocate for only using TWIST score in pubertal males</a:t>
            </a:r>
            <a:endParaRPr lang="it-IT"/>
          </a:p>
        </p:txBody>
      </p:sp>
      <p:sp>
        <p:nvSpPr>
          <p:cNvPr id="5" name="Freccia a destra 4"/>
          <p:cNvSpPr/>
          <p:nvPr/>
        </p:nvSpPr>
        <p:spPr>
          <a:xfrm>
            <a:off x="4881554" y="1214422"/>
            <a:ext cx="978408" cy="484632"/>
          </a:xfrm>
          <a:prstGeom prst="righ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sp>
        <p:nvSpPr>
          <p:cNvPr id="6150" name="Rettangolo 6"/>
          <p:cNvSpPr>
            <a:spLocks noChangeArrowheads="1"/>
          </p:cNvSpPr>
          <p:nvPr/>
        </p:nvSpPr>
        <p:spPr bwMode="auto">
          <a:xfrm>
            <a:off x="6167438" y="357188"/>
            <a:ext cx="5143500" cy="2032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a:p>
            <a:pPr algn="ctr"/>
            <a:r>
              <a:rPr lang="en-US" b="1" i="1" u="sng"/>
              <a:t>High: 6-7</a:t>
            </a:r>
          </a:p>
          <a:p>
            <a:pPr algn="ctr"/>
            <a:endParaRPr lang="en-US"/>
          </a:p>
          <a:p>
            <a:pPr algn="ctr"/>
            <a:r>
              <a:rPr lang="en-US"/>
              <a:t>No imaging </a:t>
            </a:r>
          </a:p>
          <a:p>
            <a:pPr algn="ctr"/>
            <a:r>
              <a:rPr lang="en-US"/>
              <a:t>(consider it only in children at 1-2 Tanner stage)</a:t>
            </a:r>
          </a:p>
          <a:p>
            <a:pPr algn="ctr"/>
            <a:endParaRPr lang="en-US"/>
          </a:p>
          <a:p>
            <a:pPr algn="ctr"/>
            <a:r>
              <a:rPr lang="en-US"/>
              <a:t>Immediate surgical exploration</a:t>
            </a:r>
          </a:p>
        </p:txBody>
      </p:sp>
      <p:sp>
        <p:nvSpPr>
          <p:cNvPr id="8" name="Freccia a destra 7"/>
          <p:cNvSpPr/>
          <p:nvPr/>
        </p:nvSpPr>
        <p:spPr>
          <a:xfrm>
            <a:off x="5238744" y="3500438"/>
            <a:ext cx="978408" cy="484632"/>
          </a:xfrm>
          <a:prstGeom prst="rightArrow">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sp>
        <p:nvSpPr>
          <p:cNvPr id="6152" name="Rettangolo 8"/>
          <p:cNvSpPr>
            <a:spLocks noChangeArrowheads="1"/>
          </p:cNvSpPr>
          <p:nvPr/>
        </p:nvSpPr>
        <p:spPr bwMode="auto">
          <a:xfrm>
            <a:off x="6310313" y="2835275"/>
            <a:ext cx="5143500" cy="2032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a:p>
            <a:pPr algn="ctr"/>
            <a:r>
              <a:rPr lang="en-US" b="1" i="1" u="sng"/>
              <a:t>Intermediate: 1-5</a:t>
            </a:r>
          </a:p>
          <a:p>
            <a:pPr algn="ctr"/>
            <a:endParaRPr lang="en-US"/>
          </a:p>
          <a:p>
            <a:pPr algn="ctr"/>
            <a:r>
              <a:rPr lang="en-US"/>
              <a:t>SCROTAL ultrasound</a:t>
            </a:r>
          </a:p>
          <a:p>
            <a:pPr algn="ctr"/>
            <a:endParaRPr lang="en-US"/>
          </a:p>
          <a:p>
            <a:pPr algn="ctr"/>
            <a:r>
              <a:rPr lang="en-US"/>
              <a:t>Consider alternative diagnosis and obtain additional testing as warranted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32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71"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172" name="Rettangolo 5"/>
          <p:cNvSpPr>
            <a:spLocks noChangeArrowheads="1"/>
          </p:cNvSpPr>
          <p:nvPr/>
        </p:nvSpPr>
        <p:spPr bwMode="auto">
          <a:xfrm>
            <a:off x="1023938" y="357188"/>
            <a:ext cx="3571875" cy="507841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TWIST score*</a:t>
            </a:r>
          </a:p>
          <a:p>
            <a:pPr algn="ctr"/>
            <a:endParaRPr lang="en-US"/>
          </a:p>
          <a:p>
            <a:pPr algn="ctr">
              <a:buFontTx/>
              <a:buChar char="-"/>
            </a:pPr>
            <a:r>
              <a:rPr lang="en-US"/>
              <a:t>Testicular swelling 2 points</a:t>
            </a:r>
          </a:p>
          <a:p>
            <a:pPr algn="ctr">
              <a:buFontTx/>
              <a:buChar char="-"/>
            </a:pPr>
            <a:endParaRPr lang="en-US"/>
          </a:p>
          <a:p>
            <a:pPr algn="ctr">
              <a:buFontTx/>
              <a:buChar char="-"/>
            </a:pPr>
            <a:r>
              <a:rPr lang="en-US"/>
              <a:t> Presence of hard testicle 2 points</a:t>
            </a:r>
          </a:p>
          <a:p>
            <a:pPr algn="ctr">
              <a:buFontTx/>
              <a:buChar char="-"/>
            </a:pPr>
            <a:endParaRPr lang="en-US"/>
          </a:p>
          <a:p>
            <a:pPr algn="ctr">
              <a:buFontTx/>
              <a:buChar char="-"/>
            </a:pPr>
            <a:r>
              <a:rPr lang="en-US"/>
              <a:t> Absence of cremasteric reflex 1 point</a:t>
            </a:r>
          </a:p>
          <a:p>
            <a:pPr algn="ctr">
              <a:buFontTx/>
              <a:buChar char="-"/>
            </a:pPr>
            <a:endParaRPr lang="en-US"/>
          </a:p>
          <a:p>
            <a:pPr algn="ctr">
              <a:buFontTx/>
              <a:buChar char="-"/>
            </a:pPr>
            <a:r>
              <a:rPr lang="en-US"/>
              <a:t> presence of high riding testicle 1 point</a:t>
            </a:r>
          </a:p>
          <a:p>
            <a:pPr algn="ctr">
              <a:buFontTx/>
              <a:buChar char="-"/>
            </a:pPr>
            <a:endParaRPr lang="en-US"/>
          </a:p>
          <a:p>
            <a:pPr algn="ctr">
              <a:buFontTx/>
              <a:buChar char="-"/>
            </a:pPr>
            <a:r>
              <a:rPr lang="en-US"/>
              <a:t> presence of nausea/vomiting 1 point</a:t>
            </a:r>
          </a:p>
          <a:p>
            <a:pPr algn="ctr">
              <a:buFontTx/>
              <a:buChar char="-"/>
            </a:pPr>
            <a:endParaRPr lang="en-US"/>
          </a:p>
          <a:p>
            <a:pPr algn="ctr"/>
            <a:r>
              <a:rPr lang="en-US"/>
              <a:t>* Some advocate for only using TWIST score in pubertal males</a:t>
            </a:r>
            <a:endParaRPr lang="it-IT"/>
          </a:p>
        </p:txBody>
      </p:sp>
      <p:sp>
        <p:nvSpPr>
          <p:cNvPr id="8" name="Freccia a destra 7"/>
          <p:cNvSpPr/>
          <p:nvPr/>
        </p:nvSpPr>
        <p:spPr>
          <a:xfrm>
            <a:off x="5024430" y="2714620"/>
            <a:ext cx="978408" cy="484632"/>
          </a:xfrm>
          <a:prstGeom prst="rightArrow">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sp>
        <p:nvSpPr>
          <p:cNvPr id="7174" name="Rettangolo 8"/>
          <p:cNvSpPr>
            <a:spLocks noChangeArrowheads="1"/>
          </p:cNvSpPr>
          <p:nvPr/>
        </p:nvSpPr>
        <p:spPr bwMode="auto">
          <a:xfrm>
            <a:off x="6310313" y="1928813"/>
            <a:ext cx="5143500" cy="2032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b="1" i="1" u="sng"/>
              <a:t>LOW:  0</a:t>
            </a:r>
          </a:p>
          <a:p>
            <a:pPr algn="ctr"/>
            <a:endParaRPr lang="en-US"/>
          </a:p>
          <a:p>
            <a:pPr algn="ctr"/>
            <a:r>
              <a:rPr lang="en-US"/>
              <a:t>Avoid SCROTAL ultrasound…</a:t>
            </a:r>
          </a:p>
          <a:p>
            <a:pPr algn="ctr"/>
            <a:endParaRPr lang="en-US"/>
          </a:p>
          <a:p>
            <a:pPr algn="ctr"/>
            <a:r>
              <a:rPr lang="en-US"/>
              <a:t>But consider that Torsion can be deceptive and present atypically… so, we would still have a low threshold for obtaining an ultrasound…</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17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195"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196" name="Rettangolo 5"/>
          <p:cNvSpPr>
            <a:spLocks noChangeArrowheads="1"/>
          </p:cNvSpPr>
          <p:nvPr/>
        </p:nvSpPr>
        <p:spPr bwMode="auto">
          <a:xfrm>
            <a:off x="1023938" y="357188"/>
            <a:ext cx="3571875" cy="507841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TWIST score*</a:t>
            </a:r>
          </a:p>
          <a:p>
            <a:pPr algn="ctr"/>
            <a:endParaRPr lang="en-US"/>
          </a:p>
          <a:p>
            <a:pPr algn="ctr">
              <a:buFontTx/>
              <a:buChar char="-"/>
            </a:pPr>
            <a:r>
              <a:rPr lang="en-US"/>
              <a:t>Testicular swelling 2 points</a:t>
            </a:r>
          </a:p>
          <a:p>
            <a:pPr algn="ctr">
              <a:buFontTx/>
              <a:buChar char="-"/>
            </a:pPr>
            <a:endParaRPr lang="en-US"/>
          </a:p>
          <a:p>
            <a:pPr algn="ctr">
              <a:buFontTx/>
              <a:buChar char="-"/>
            </a:pPr>
            <a:r>
              <a:rPr lang="en-US"/>
              <a:t> Presence of hard testicle 2 points</a:t>
            </a:r>
          </a:p>
          <a:p>
            <a:pPr algn="ctr">
              <a:buFontTx/>
              <a:buChar char="-"/>
            </a:pPr>
            <a:endParaRPr lang="en-US"/>
          </a:p>
          <a:p>
            <a:pPr algn="ctr">
              <a:buFontTx/>
              <a:buChar char="-"/>
            </a:pPr>
            <a:r>
              <a:rPr lang="en-US"/>
              <a:t> Absence of cremasteric reflex 1 point</a:t>
            </a:r>
          </a:p>
          <a:p>
            <a:pPr algn="ctr">
              <a:buFontTx/>
              <a:buChar char="-"/>
            </a:pPr>
            <a:endParaRPr lang="en-US"/>
          </a:p>
          <a:p>
            <a:pPr algn="ctr">
              <a:buFontTx/>
              <a:buChar char="-"/>
            </a:pPr>
            <a:r>
              <a:rPr lang="en-US"/>
              <a:t> presence of high riding testicle 1 point</a:t>
            </a:r>
          </a:p>
          <a:p>
            <a:pPr algn="ctr">
              <a:buFontTx/>
              <a:buChar char="-"/>
            </a:pPr>
            <a:endParaRPr lang="en-US"/>
          </a:p>
          <a:p>
            <a:pPr algn="ctr">
              <a:buFontTx/>
              <a:buChar char="-"/>
            </a:pPr>
            <a:r>
              <a:rPr lang="en-US"/>
              <a:t> presence of nausea/vomiting 1 point</a:t>
            </a:r>
          </a:p>
          <a:p>
            <a:pPr algn="ctr">
              <a:buFontTx/>
              <a:buChar char="-"/>
            </a:pPr>
            <a:endParaRPr lang="en-US"/>
          </a:p>
          <a:p>
            <a:pPr algn="ctr"/>
            <a:r>
              <a:rPr lang="en-US"/>
              <a:t>* Some advocate for only using TWIST score in pubertal males</a:t>
            </a:r>
            <a:endParaRPr lang="it-IT"/>
          </a:p>
        </p:txBody>
      </p:sp>
      <p:sp>
        <p:nvSpPr>
          <p:cNvPr id="8" name="Freccia a destra 7"/>
          <p:cNvSpPr/>
          <p:nvPr/>
        </p:nvSpPr>
        <p:spPr>
          <a:xfrm>
            <a:off x="4881554" y="1071546"/>
            <a:ext cx="978408" cy="484632"/>
          </a:xfrm>
          <a:prstGeom prst="rightArrow">
            <a:avLst/>
          </a:prstGeom>
          <a:solidFill>
            <a:srgbClr val="FFFF00"/>
          </a:solidFill>
          <a:ln w="38100" cap="flat">
            <a:solidFill>
              <a:srgbClr val="7030A0"/>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sp>
        <p:nvSpPr>
          <p:cNvPr id="8198" name="Rettangolo 8"/>
          <p:cNvSpPr>
            <a:spLocks noChangeArrowheads="1"/>
          </p:cNvSpPr>
          <p:nvPr/>
        </p:nvSpPr>
        <p:spPr bwMode="auto">
          <a:xfrm>
            <a:off x="6024563" y="1143000"/>
            <a:ext cx="5143500" cy="369888"/>
          </a:xfrm>
          <a:prstGeom prst="rect">
            <a:avLst/>
          </a:prstGeom>
          <a:solidFill>
            <a:srgbClr val="FFFF00"/>
          </a:solidFill>
          <a:ln w="28575">
            <a:solidFill>
              <a:schemeClr val="accent1"/>
            </a:solidFill>
            <a:miter lim="800000"/>
            <a:headEnd/>
            <a:tailEnd/>
          </a:ln>
        </p:spPr>
        <p:txBody>
          <a:bodyPr>
            <a:spAutoFit/>
          </a:bodyPr>
          <a:lstStyle/>
          <a:p>
            <a:pPr algn="ctr"/>
            <a:r>
              <a:rPr lang="en-US"/>
              <a:t>TWIST score was 2 points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40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219"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220" name="Rettangolo 5"/>
          <p:cNvSpPr>
            <a:spLocks noChangeArrowheads="1"/>
          </p:cNvSpPr>
          <p:nvPr/>
        </p:nvSpPr>
        <p:spPr bwMode="auto">
          <a:xfrm>
            <a:off x="1023938" y="357188"/>
            <a:ext cx="3571875" cy="507841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a:t>TWIST score*</a:t>
            </a:r>
          </a:p>
          <a:p>
            <a:pPr algn="ctr"/>
            <a:endParaRPr lang="en-US"/>
          </a:p>
          <a:p>
            <a:pPr algn="ctr">
              <a:buFontTx/>
              <a:buChar char="-"/>
            </a:pPr>
            <a:r>
              <a:rPr lang="en-US"/>
              <a:t>Testicular swelling 2 points</a:t>
            </a:r>
          </a:p>
          <a:p>
            <a:pPr algn="ctr">
              <a:buFontTx/>
              <a:buChar char="-"/>
            </a:pPr>
            <a:endParaRPr lang="en-US"/>
          </a:p>
          <a:p>
            <a:pPr algn="ctr">
              <a:buFontTx/>
              <a:buChar char="-"/>
            </a:pPr>
            <a:r>
              <a:rPr lang="en-US"/>
              <a:t> Presence of hard testicle 2 points</a:t>
            </a:r>
          </a:p>
          <a:p>
            <a:pPr algn="ctr">
              <a:buFontTx/>
              <a:buChar char="-"/>
            </a:pPr>
            <a:endParaRPr lang="en-US"/>
          </a:p>
          <a:p>
            <a:pPr algn="ctr">
              <a:buFontTx/>
              <a:buChar char="-"/>
            </a:pPr>
            <a:r>
              <a:rPr lang="en-US"/>
              <a:t> Absence of cremasteric reflex 1 point</a:t>
            </a:r>
          </a:p>
          <a:p>
            <a:pPr algn="ctr">
              <a:buFontTx/>
              <a:buChar char="-"/>
            </a:pPr>
            <a:endParaRPr lang="en-US"/>
          </a:p>
          <a:p>
            <a:pPr algn="ctr">
              <a:buFontTx/>
              <a:buChar char="-"/>
            </a:pPr>
            <a:r>
              <a:rPr lang="en-US"/>
              <a:t> presence of high riding testicle 1 point</a:t>
            </a:r>
          </a:p>
          <a:p>
            <a:pPr algn="ctr">
              <a:buFontTx/>
              <a:buChar char="-"/>
            </a:pPr>
            <a:endParaRPr lang="en-US"/>
          </a:p>
          <a:p>
            <a:pPr algn="ctr">
              <a:buFontTx/>
              <a:buChar char="-"/>
            </a:pPr>
            <a:r>
              <a:rPr lang="en-US"/>
              <a:t> presence of nausea/vomiting 1 point</a:t>
            </a:r>
          </a:p>
          <a:p>
            <a:pPr algn="ctr">
              <a:buFontTx/>
              <a:buChar char="-"/>
            </a:pPr>
            <a:endParaRPr lang="en-US"/>
          </a:p>
          <a:p>
            <a:pPr algn="ctr"/>
            <a:r>
              <a:rPr lang="en-US"/>
              <a:t>* Some advocate for only using TWIST score in pubertal males</a:t>
            </a:r>
            <a:endParaRPr lang="it-IT"/>
          </a:p>
        </p:txBody>
      </p:sp>
      <p:sp>
        <p:nvSpPr>
          <p:cNvPr id="8" name="Freccia a destra 7"/>
          <p:cNvSpPr/>
          <p:nvPr/>
        </p:nvSpPr>
        <p:spPr>
          <a:xfrm>
            <a:off x="4881554" y="1071546"/>
            <a:ext cx="978408" cy="484632"/>
          </a:xfrm>
          <a:prstGeom prst="rightArrow">
            <a:avLst/>
          </a:prstGeom>
          <a:solidFill>
            <a:srgbClr val="FFFF00"/>
          </a:solidFill>
          <a:ln w="38100" cap="flat">
            <a:solidFill>
              <a:srgbClr val="7030A0"/>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sp>
        <p:nvSpPr>
          <p:cNvPr id="9222" name="Rettangolo 8"/>
          <p:cNvSpPr>
            <a:spLocks noChangeArrowheads="1"/>
          </p:cNvSpPr>
          <p:nvPr/>
        </p:nvSpPr>
        <p:spPr bwMode="auto">
          <a:xfrm>
            <a:off x="6024563" y="1143000"/>
            <a:ext cx="5143500" cy="369888"/>
          </a:xfrm>
          <a:prstGeom prst="rect">
            <a:avLst/>
          </a:prstGeom>
          <a:solidFill>
            <a:srgbClr val="FFFF00"/>
          </a:solidFill>
          <a:ln w="28575">
            <a:solidFill>
              <a:schemeClr val="accent1"/>
            </a:solidFill>
            <a:miter lim="800000"/>
            <a:headEnd/>
            <a:tailEnd/>
          </a:ln>
        </p:spPr>
        <p:txBody>
          <a:bodyPr>
            <a:spAutoFit/>
          </a:bodyPr>
          <a:lstStyle/>
          <a:p>
            <a:pPr algn="ctr"/>
            <a:r>
              <a:rPr lang="en-US"/>
              <a:t>TWIST score was 2 points</a:t>
            </a:r>
          </a:p>
        </p:txBody>
      </p:sp>
      <p:sp>
        <p:nvSpPr>
          <p:cNvPr id="9223" name="Rettangolo 6"/>
          <p:cNvSpPr>
            <a:spLocks noChangeArrowheads="1"/>
          </p:cNvSpPr>
          <p:nvPr/>
        </p:nvSpPr>
        <p:spPr bwMode="auto">
          <a:xfrm>
            <a:off x="6096000" y="2571750"/>
            <a:ext cx="5143500" cy="20320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endParaRPr lang="en-US"/>
          </a:p>
          <a:p>
            <a:pPr algn="ctr"/>
            <a:r>
              <a:rPr lang="en-US" b="1" i="1" u="sng"/>
              <a:t>Intermediate: 1-5</a:t>
            </a:r>
          </a:p>
          <a:p>
            <a:pPr algn="ctr"/>
            <a:endParaRPr lang="en-US"/>
          </a:p>
          <a:p>
            <a:pPr algn="ctr"/>
            <a:r>
              <a:rPr lang="en-US"/>
              <a:t>SCROTAL ultrasound</a:t>
            </a:r>
          </a:p>
          <a:p>
            <a:pPr algn="ctr"/>
            <a:endParaRPr lang="en-US"/>
          </a:p>
          <a:p>
            <a:pPr algn="ctr"/>
            <a:r>
              <a:rPr lang="en-US"/>
              <a:t>Consider alternative diagnosis and obtain additional testing as warranted …</a:t>
            </a:r>
          </a:p>
        </p:txBody>
      </p:sp>
      <p:sp>
        <p:nvSpPr>
          <p:cNvPr id="10" name="Freccia in giù 9"/>
          <p:cNvSpPr/>
          <p:nvPr/>
        </p:nvSpPr>
        <p:spPr>
          <a:xfrm>
            <a:off x="8524892" y="1714488"/>
            <a:ext cx="484632" cy="487201"/>
          </a:xfrm>
          <a:prstGeom prst="downArrow">
            <a:avLst/>
          </a:prstGeom>
          <a:solidFill>
            <a:srgbClr val="FFFF00"/>
          </a:solidFill>
          <a:ln w="38100" cap="flat">
            <a:solidFill>
              <a:srgbClr val="7030A0"/>
            </a:solidFill>
            <a:prstDash val="solid"/>
            <a:miter lim="800000"/>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hangingPunct="0">
              <a:spcBef>
                <a:spcPts val="0"/>
              </a:spcBef>
              <a:spcAft>
                <a:spcPts val="0"/>
              </a:spcAft>
              <a:defRPr/>
            </a:pPr>
            <a:endParaRPr lang="it-IT">
              <a:latin typeface="+mj-lt"/>
              <a:ea typeface="+mj-ea"/>
              <a:cs typeface="+mj-cs"/>
              <a:sym typeface="Calibri"/>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p:transition spd="med" advTm="52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125" y="5643563"/>
            <a:ext cx="27495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43" name="Immagine 2" descr="Immagin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53625" y="5643563"/>
            <a:ext cx="2003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3" y="214313"/>
            <a:ext cx="7291387" cy="5334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245" name="Rettangolo 5"/>
          <p:cNvSpPr>
            <a:spLocks noChangeArrowheads="1"/>
          </p:cNvSpPr>
          <p:nvPr/>
        </p:nvSpPr>
        <p:spPr bwMode="auto">
          <a:xfrm>
            <a:off x="809625" y="1000125"/>
            <a:ext cx="2238375" cy="3970338"/>
          </a:xfrm>
          <a:prstGeom prst="rect">
            <a:avLst/>
          </a:prstGeom>
          <a:solidFill>
            <a:srgbClr val="FFFF00"/>
          </a:solidFill>
          <a:ln w="38100">
            <a:solidFill>
              <a:srgbClr val="7030A0"/>
            </a:solidFill>
            <a:miter lim="800000"/>
            <a:headEnd/>
            <a:tailEnd/>
          </a:ln>
        </p:spPr>
        <p:txBody>
          <a:bodyPr>
            <a:spAutoFit/>
          </a:bodyPr>
          <a:lstStyle/>
          <a:p>
            <a:pPr algn="ctr"/>
            <a:endParaRPr lang="en-US"/>
          </a:p>
          <a:p>
            <a:pPr algn="ctr"/>
            <a:r>
              <a:rPr lang="en-US"/>
              <a:t>Hyperemic thickened scrotal wall around the testicles, described as the </a:t>
            </a:r>
          </a:p>
          <a:p>
            <a:pPr algn="ctr"/>
            <a:r>
              <a:rPr lang="en-US" b="1" i="1" u="sng"/>
              <a:t>“fountain sign”</a:t>
            </a:r>
            <a:r>
              <a:rPr lang="en-US"/>
              <a:t>. </a:t>
            </a:r>
          </a:p>
          <a:p>
            <a:pPr algn="ctr"/>
            <a:endParaRPr lang="en-US"/>
          </a:p>
          <a:p>
            <a:pPr algn="ctr"/>
            <a:endParaRPr lang="en-US"/>
          </a:p>
          <a:p>
            <a:pPr algn="ctr"/>
            <a:r>
              <a:rPr lang="en-US"/>
              <a:t>In transverse color doppler both testis and  epydydimis have a normal appearance</a:t>
            </a:r>
            <a:endParaRPr lang="it-IT"/>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cSld>
  <p:clrMapOvr>
    <a:masterClrMapping/>
  </p:clrMapOvr>
  <p:transition spd="med" advTm="22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416</TotalTime>
  <Words>1106</Words>
  <Application>Microsoft Office PowerPoint</Application>
  <PresentationFormat>Personalizzato</PresentationFormat>
  <Paragraphs>137</Paragraphs>
  <Slides>13</Slides>
  <Notes>11</Notes>
  <HiddenSlides>0</HiddenSlides>
  <MMClips>13</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Helvetica</vt:lpstr>
      <vt:lpstr>Calibri</vt:lpstr>
      <vt:lpstr>Calibri Light</vt:lpstr>
      <vt:lpstr>SimSun-ExtB</vt:lpstr>
      <vt:lpstr>Times New Roman</vt:lpstr>
      <vt:lpstr>Comic Sans MS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Andrea Fabiani*, Emanuele Iacobone**, Maria Pia Pavia°, Luca Lepri*, Federico Boncagni**, Daniele Elisei**,  Lucilla Servi*, Giuseppe Tappatà**   *Urology Unit, Surgical Dpt, ASUR MARCHE Area Vasta 3, Macerata (Italy) ° Resident, Department of Urology, Marche Polythecnic University, Ancona (Italy) ** Departmente of Intensive Care, ASUR MARCHE Area Vasta 3, Macerata (Italy)</dc:title>
  <dc:creator>Ale</dc:creator>
  <cp:lastModifiedBy>Maria Pia Pavia</cp:lastModifiedBy>
  <cp:revision>60</cp:revision>
  <dcterms:modified xsi:type="dcterms:W3CDTF">2020-11-23T19:18:04Z</dcterms:modified>
</cp:coreProperties>
</file>